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58" r:id="rId5"/>
    <p:sldId id="259" r:id="rId6"/>
    <p:sldId id="260" r:id="rId7"/>
    <p:sldId id="263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P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12192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235586"/>
            <a:ext cx="85344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232" y="1567293"/>
            <a:ext cx="3145536" cy="2359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4416" y="5675161"/>
            <a:ext cx="1212784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509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NP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12192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235586"/>
            <a:ext cx="85344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232" y="1567293"/>
            <a:ext cx="3145536" cy="2359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4416" y="5675161"/>
            <a:ext cx="1212784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17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660682"/>
          </a:xfrm>
          <a:prstGeom prst="rect">
            <a:avLst/>
          </a:prstGeom>
        </p:spPr>
        <p:txBody>
          <a:bodyPr rIns="0" anchor="ctr"/>
          <a:lstStyle>
            <a:lvl1pPr algn="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2860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91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mbper St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spcBef>
                <a:spcPts val="0"/>
              </a:spcBef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3495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311151" y="6106188"/>
            <a:ext cx="11576045" cy="458834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00FF"/>
              </a:gs>
            </a:gsLst>
            <a:lin ang="16200000" scaled="1"/>
            <a:tileRect/>
          </a:gradFill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800" b="1" i="1">
                <a:solidFill>
                  <a:schemeClr val="bg1"/>
                </a:solidFill>
              </a:defRPr>
            </a:lvl1pPr>
            <a:lvl2pPr marL="457200" indent="0" algn="ctr">
              <a:buNone/>
              <a:defRPr sz="18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800" b="1"/>
            </a:lvl4pPr>
            <a:lvl5pPr marL="1828800" indent="0" algn="ctr">
              <a:buNone/>
              <a:defRPr sz="1800" b="1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D59E7F36-7ECE-41C3-B524-AB71FCFD0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1"/>
            <a:ext cx="11277600" cy="660681"/>
          </a:xfrm>
          <a:prstGeom prst="rect">
            <a:avLst/>
          </a:prstGeom>
        </p:spPr>
        <p:txBody>
          <a:bodyPr rIns="0" anchor="ctr"/>
          <a:lstStyle>
            <a:lvl1pPr algn="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A3C6A8C-57B0-45D9-B0DD-EA0D113F9B3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04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1676F521-0356-480D-814E-D806882750A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2960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21733" y="1295407"/>
            <a:ext cx="5601739" cy="24743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285457" y="1295407"/>
            <a:ext cx="5601739" cy="24743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1733" y="4063818"/>
            <a:ext cx="5601739" cy="24743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285457" y="4063818"/>
            <a:ext cx="5601739" cy="24743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56F09C9-A8D7-40EE-A1AB-E7B40AC0E6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3" y="228600"/>
            <a:ext cx="940901" cy="77355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269BFFC6-6544-4743-821F-A84610DAB28F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3DC9226-69F2-4D2D-8497-1E55852CF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1"/>
            <a:ext cx="11277600" cy="660681"/>
          </a:xfrm>
          <a:prstGeom prst="rect">
            <a:avLst/>
          </a:prstGeom>
        </p:spPr>
        <p:txBody>
          <a:bodyPr rIns="0" anchor="ctr"/>
          <a:lstStyle>
            <a:lvl1pPr algn="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Slide Number Placeholder 2">
            <a:extLst>
              <a:ext uri="{FF2B5EF4-FFF2-40B4-BE49-F238E27FC236}">
                <a16:creationId xmlns:a16="http://schemas.microsoft.com/office/drawing/2014/main" id="{AFBCF4AE-3808-4EFF-AB73-2DB35B5C4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pPr>
              <a:defRPr/>
            </a:pPr>
            <a:fld id="{404AB8AB-3EBC-43BA-8934-64629AF2189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7411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  <p15:guide id="4" orient="horz" pos="24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21733" y="1295407"/>
            <a:ext cx="5601739" cy="20394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285457" y="1295407"/>
            <a:ext cx="5601739" cy="20365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1733" y="3498588"/>
            <a:ext cx="5601739" cy="30395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285457" y="3498588"/>
            <a:ext cx="5601739" cy="30395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56F09C9-A8D7-40EE-A1AB-E7B40AC0E6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3" y="228600"/>
            <a:ext cx="940901" cy="77355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269BFFC6-6544-4743-821F-A84610DAB28F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Slide Number Placeholder 2">
            <a:extLst>
              <a:ext uri="{FF2B5EF4-FFF2-40B4-BE49-F238E27FC236}">
                <a16:creationId xmlns:a16="http://schemas.microsoft.com/office/drawing/2014/main" id="{AFBCF4AE-3808-4EFF-AB73-2DB35B5C4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pPr>
              <a:defRPr/>
            </a:pPr>
            <a:fld id="{404AB8AB-3EBC-43BA-8934-64629AF2189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514F384-E11C-4D52-8898-86649357A8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5683" y="176844"/>
            <a:ext cx="10771517" cy="660682"/>
          </a:xfrm>
          <a:prstGeom prst="rect">
            <a:avLst/>
          </a:prstGeom>
        </p:spPr>
        <p:txBody>
          <a:bodyPr rIns="0" anchor="ctr"/>
          <a:lstStyle>
            <a:lvl1pPr algn="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sz="2000" b="0" i="1" dirty="0"/>
              <a:t>Presenter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50C1F3-D7B6-433D-8E8F-FBE03E9FF0DA}"/>
              </a:ext>
            </a:extLst>
          </p:cNvPr>
          <p:cNvCxnSpPr/>
          <p:nvPr userDrawn="1"/>
        </p:nvCxnSpPr>
        <p:spPr>
          <a:xfrm>
            <a:off x="321733" y="3411028"/>
            <a:ext cx="115824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FBA9A96-E40C-4EE6-8E2B-BD8B4934389F}"/>
              </a:ext>
            </a:extLst>
          </p:cNvPr>
          <p:cNvCxnSpPr/>
          <p:nvPr userDrawn="1"/>
        </p:nvCxnSpPr>
        <p:spPr>
          <a:xfrm>
            <a:off x="6096000" y="1295400"/>
            <a:ext cx="0" cy="52578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911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  <p15:guide id="4" orient="horz" pos="24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12604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ct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DBA749CC-F17C-40EE-AA56-A0D6CBB2F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87AA979-8E82-4229-82F7-C309D95C6A8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63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head &amp; Breadcru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37D0C4C-48D3-4E6E-870E-B7956AC4E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ECF9FE2-1229-4875-8EAE-4CB2979FC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spcBef>
                <a:spcPts val="0"/>
              </a:spcBef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6213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22896C3-9A87-4BEA-9627-97D68B803D96}"/>
              </a:ext>
            </a:extLst>
          </p:cNvPr>
          <p:cNvGrpSpPr/>
          <p:nvPr userDrawn="1"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3E802BCD-245A-4FEE-9A6E-448446BE5C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>
                <a:solidFill>
                  <a:prstClr val="black"/>
                </a:solidFill>
              </a:endParaRPr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939627B7-A775-4A6E-8E78-170A29B65C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>
                <a:solidFill>
                  <a:prstClr val="black"/>
                </a:solidFill>
              </a:endParaRPr>
            </a:p>
          </p:txBody>
        </p:sp>
      </p:grpSp>
      <p:sp>
        <p:nvSpPr>
          <p:cNvPr id="9" name="Line 7">
            <a:extLst>
              <a:ext uri="{FF2B5EF4-FFF2-40B4-BE49-F238E27FC236}">
                <a16:creationId xmlns:a16="http://schemas.microsoft.com/office/drawing/2014/main" id="{F860C92B-6A93-4508-BF15-AF686CE3768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>
              <a:solidFill>
                <a:prstClr val="black"/>
              </a:solidFill>
            </a:endParaRPr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CF1BEBEA-1F5C-43E4-A870-BDFD7BD3C5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1152" y="6106188"/>
            <a:ext cx="11576045" cy="458834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00FF"/>
              </a:gs>
            </a:gsLst>
            <a:lin ang="16200000" scaled="1"/>
            <a:tileRect/>
          </a:gradFill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350" b="1" i="1">
                <a:solidFill>
                  <a:schemeClr val="bg1"/>
                </a:solidFill>
              </a:defRPr>
            </a:lvl1pPr>
            <a:lvl2pPr marL="342900" indent="0" algn="ctr">
              <a:buNone/>
              <a:defRPr sz="1350" b="1"/>
            </a:lvl2pPr>
            <a:lvl3pPr marL="685800" indent="0" algn="ctr">
              <a:buNone/>
              <a:defRPr sz="1350" b="1"/>
            </a:lvl3pPr>
            <a:lvl4pPr marL="1028700" indent="0" algn="ctr">
              <a:buNone/>
              <a:defRPr sz="1350" b="1"/>
            </a:lvl4pPr>
            <a:lvl5pPr marL="1371600" indent="0" algn="ctr">
              <a:buNone/>
              <a:defRPr sz="1350" b="1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A65A742-043A-46DF-BFD0-6051A29E27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840315" cy="777240"/>
          </a:xfrm>
          <a:prstGeom prst="rect">
            <a:avLst/>
          </a:prstGeom>
        </p:spPr>
      </p:pic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F566E615-B498-41F0-BACC-C762D898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4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91288"/>
            <a:ext cx="990600" cy="355600"/>
          </a:xfrm>
          <a:prstGeom prst="rect">
            <a:avLst/>
          </a:prstGeom>
        </p:spPr>
        <p:txBody>
          <a:bodyPr/>
          <a:lstStyle>
            <a:lvl1pPr algn="r">
              <a:defRPr sz="1050"/>
            </a:lvl1pPr>
          </a:lstStyle>
          <a:p>
            <a:fld id="{629A9368-89A9-442A-B176-01D9A4B98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51362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70630" y="6620215"/>
            <a:ext cx="11801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en-US" sz="1050" b="1" dirty="0">
                <a:solidFill>
                  <a:srgbClr val="00CC00"/>
                </a:solidFill>
                <a:cs typeface="Arial" panose="020B0604020202020204" pitchFamily="34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389956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-GRLK-TSCEOPP@navy.mi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TRANSACTIONS SERVICE CENTER GREAT LAKES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295399"/>
            <a:ext cx="11582400" cy="5164667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LDO/CWO PROCESS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CAPT Mary Decker – Commanding Officer</a:t>
            </a:r>
          </a:p>
          <a:p>
            <a:pPr marL="0" indent="0">
              <a:buNone/>
            </a:pPr>
            <a:r>
              <a:rPr lang="en-US" sz="1400" dirty="0" smtClean="0"/>
              <a:t>Todd Edwards </a:t>
            </a:r>
            <a:r>
              <a:rPr lang="en-US" sz="1400" dirty="0"/>
              <a:t>– </a:t>
            </a:r>
            <a:r>
              <a:rPr lang="en-US" sz="1400" dirty="0" smtClean="0"/>
              <a:t>Accessions Dept. Head</a:t>
            </a:r>
          </a:p>
          <a:p>
            <a:pPr marL="0" indent="0">
              <a:buNone/>
            </a:pPr>
            <a:r>
              <a:rPr lang="en-US" sz="1400" dirty="0" smtClean="0"/>
              <a:t>Jill Ward </a:t>
            </a:r>
            <a:r>
              <a:rPr lang="en-US" sz="1400" dirty="0"/>
              <a:t>– </a:t>
            </a:r>
            <a:r>
              <a:rPr lang="en-US" sz="1400" dirty="0" smtClean="0"/>
              <a:t>Accessions Deputy Dept. Head</a:t>
            </a:r>
          </a:p>
          <a:p>
            <a:pPr marL="0" indent="0">
              <a:buNone/>
            </a:pPr>
            <a:r>
              <a:rPr lang="en-US" sz="1400" dirty="0" smtClean="0"/>
              <a:t>Thomas Larsen – Officer Accessions Supervisor</a:t>
            </a:r>
          </a:p>
          <a:p>
            <a:pPr marL="0" indent="0">
              <a:buNone/>
            </a:pPr>
            <a:r>
              <a:rPr lang="en-US" sz="1400" dirty="0" smtClean="0"/>
              <a:t>PSC(SW) Fung Chan – Accessions and Classifications LCPO</a:t>
            </a:r>
          </a:p>
          <a:p>
            <a:pPr marL="0" indent="0">
              <a:buNone/>
            </a:pPr>
            <a:r>
              <a:rPr lang="en-US" sz="1400" dirty="0" smtClean="0"/>
              <a:t>PS1(SW/IW/EXW) Jay Pike – Officer Accessions LPO</a:t>
            </a:r>
          </a:p>
          <a:p>
            <a:pPr marL="0" indent="0">
              <a:buNone/>
            </a:pPr>
            <a:r>
              <a:rPr lang="en-US" sz="1400" dirty="0" smtClean="0"/>
              <a:t>Kimberly Hulen – LDO/CWO Lead</a:t>
            </a:r>
          </a:p>
          <a:p>
            <a:pPr marL="0" indent="0">
              <a:buNone/>
            </a:pPr>
            <a:r>
              <a:rPr lang="en-US" sz="1400" dirty="0" smtClean="0"/>
              <a:t>Email: </a:t>
            </a:r>
            <a:r>
              <a:rPr lang="en-US" sz="1400" u="sng" dirty="0" smtClean="0">
                <a:hlinkClick r:id="rId2"/>
              </a:rPr>
              <a:t>M-GRLK-TSCEOPP@navy.mil</a:t>
            </a:r>
            <a:endParaRPr lang="en-US" sz="1400" u="sng" dirty="0" smtClean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9A9368-89A9-442A-B176-01D9A4B9873B}" type="slidenum">
              <a:rPr kumimoji="0" lang="en-US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99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OUR MISSION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600" b="0" dirty="0" smtClean="0"/>
              <a:t>To provide pay and personnel support for newly selected Limited Duty Officers/Chief Warrant Officers (LDO/CWO) and </a:t>
            </a:r>
            <a:r>
              <a:rPr lang="en-US" sz="3600" b="0" dirty="0"/>
              <a:t>Command Pay and Personnel </a:t>
            </a:r>
            <a:r>
              <a:rPr lang="en-US" sz="3600" b="0" dirty="0" smtClean="0"/>
              <a:t>Administrators (CPPAs) during the conversion process.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0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Transaction Service </a:t>
            </a:r>
            <a:r>
              <a:rPr lang="en-US" sz="3600" dirty="0" smtClean="0"/>
              <a:t>Center (TSC) </a:t>
            </a:r>
            <a:r>
              <a:rPr lang="en-US" sz="3600" dirty="0"/>
              <a:t>Great Lakes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399"/>
            <a:ext cx="11582400" cy="519853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800" b="0" dirty="0" smtClean="0"/>
              <a:t>All </a:t>
            </a:r>
            <a:r>
              <a:rPr lang="en-US" sz="2800" b="0" dirty="0"/>
              <a:t>Naval LDO/CWO </a:t>
            </a:r>
            <a:r>
              <a:rPr lang="en-US" sz="2800" b="0" dirty="0" smtClean="0"/>
              <a:t>conversions and Electronic DD 214s will be processed at TSC Great </a:t>
            </a:r>
            <a:r>
              <a:rPr lang="en-US" sz="2800" b="0" dirty="0"/>
              <a:t>Lakes</a:t>
            </a:r>
            <a:r>
              <a:rPr lang="en-US" sz="2800" b="0" dirty="0" smtClean="0"/>
              <a:t>.</a:t>
            </a:r>
          </a:p>
          <a:p>
            <a:r>
              <a:rPr lang="en-US" sz="2800" b="0" dirty="0" smtClean="0"/>
              <a:t>CPPAs will receive and submit documents in </a:t>
            </a:r>
            <a:r>
              <a:rPr lang="en-US" sz="2800" b="0" dirty="0" err="1" smtClean="0"/>
              <a:t>SalesForce</a:t>
            </a:r>
            <a:r>
              <a:rPr lang="en-US" sz="2800" b="0" dirty="0" smtClean="0"/>
              <a:t> </a:t>
            </a:r>
            <a:r>
              <a:rPr lang="en-US" sz="2800" dirty="0" smtClean="0"/>
              <a:t>30 days prior to commissioning</a:t>
            </a:r>
            <a:r>
              <a:rPr lang="en-US" sz="2800" b="0" dirty="0" smtClean="0"/>
              <a:t> for all enlisted to officer conversions.</a:t>
            </a:r>
          </a:p>
          <a:p>
            <a:r>
              <a:rPr lang="en-US" sz="2800" dirty="0" smtClean="0"/>
              <a:t>It is the CPPA’s responsibility to create </a:t>
            </a:r>
            <a:r>
              <a:rPr lang="en-US" sz="2800" dirty="0" err="1" smtClean="0"/>
              <a:t>SalesForce</a:t>
            </a:r>
            <a:r>
              <a:rPr lang="en-US" sz="2800" dirty="0" smtClean="0"/>
              <a:t> cases for conversions in a timely manner. Late packages will result in delayed conversions, entitlements and affect activity gains/losses.</a:t>
            </a:r>
          </a:p>
          <a:p>
            <a:r>
              <a:rPr lang="en-US" sz="2800" b="0" dirty="0" smtClean="0"/>
              <a:t>**NOTE** Oaths of Office are normally received by TSC Great Lakes between 30-60 days prior to commissioning from PERS-806.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50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28599"/>
            <a:ext cx="11277600" cy="736601"/>
          </a:xfrm>
        </p:spPr>
        <p:txBody>
          <a:bodyPr/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</a:t>
            </a:r>
            <a:r>
              <a:rPr lang="en-US" sz="3400" dirty="0" smtClean="0"/>
              <a:t>LDO/CWO COMMISSIONING SALESFORCE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                 </a:t>
            </a:r>
            <a:r>
              <a:rPr lang="en-US" dirty="0" smtClean="0"/>
              <a:t>                                                                        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295400"/>
            <a:ext cx="8674195" cy="5096164"/>
          </a:xfrm>
        </p:spPr>
        <p:txBody>
          <a:bodyPr/>
          <a:lstStyle/>
          <a:p>
            <a:pPr lvl="1"/>
            <a:r>
              <a:rPr lang="en-US" sz="1400" dirty="0" smtClean="0"/>
              <a:t>CPPA creates </a:t>
            </a:r>
            <a:r>
              <a:rPr lang="en-US" sz="1400" dirty="0" err="1"/>
              <a:t>SalesForce</a:t>
            </a:r>
            <a:r>
              <a:rPr lang="en-US" sz="1400" dirty="0"/>
              <a:t> </a:t>
            </a:r>
            <a:r>
              <a:rPr lang="en-US" sz="1400" dirty="0" smtClean="0"/>
              <a:t>case </a:t>
            </a:r>
            <a:r>
              <a:rPr lang="en-US" sz="1400" dirty="0"/>
              <a:t>to </a:t>
            </a:r>
            <a:r>
              <a:rPr lang="en-US" sz="1400" dirty="0" smtClean="0"/>
              <a:t>“Request Type: Officer </a:t>
            </a:r>
            <a:r>
              <a:rPr lang="en-US" sz="1400" dirty="0" err="1" smtClean="0"/>
              <a:t>StrengthGains</a:t>
            </a:r>
            <a:r>
              <a:rPr lang="en-US" sz="1400" dirty="0" smtClean="0"/>
              <a:t>” </a:t>
            </a:r>
            <a:r>
              <a:rPr lang="en-US" sz="1400" b="1" dirty="0" smtClean="0"/>
              <a:t>30 days prior to commissioning.</a:t>
            </a:r>
            <a:endParaRPr lang="en-US" sz="1400" b="1" dirty="0"/>
          </a:p>
          <a:p>
            <a:pPr lvl="1"/>
            <a:r>
              <a:rPr lang="en-US" sz="1400" dirty="0"/>
              <a:t>Label subject utilizing the following naming convention</a:t>
            </a:r>
          </a:p>
          <a:p>
            <a:pPr lvl="2"/>
            <a:r>
              <a:rPr lang="en-US" sz="1400" dirty="0"/>
              <a:t>LDO/CWO </a:t>
            </a:r>
            <a:r>
              <a:rPr lang="en-US" sz="1400" dirty="0" smtClean="0"/>
              <a:t>MMM, LAST </a:t>
            </a:r>
            <a:r>
              <a:rPr lang="en-US" sz="1400" dirty="0"/>
              <a:t>NAME, FIRST NAME </a:t>
            </a:r>
            <a:r>
              <a:rPr lang="en-US" sz="1400" dirty="0" smtClean="0"/>
              <a:t>DODID</a:t>
            </a:r>
            <a:endParaRPr lang="en-US" sz="1400" dirty="0"/>
          </a:p>
          <a:p>
            <a:pPr lvl="3"/>
            <a:r>
              <a:rPr lang="en-US" dirty="0"/>
              <a:t>With MMM being the commissioning Month</a:t>
            </a:r>
          </a:p>
          <a:p>
            <a:pPr lvl="3"/>
            <a:r>
              <a:rPr lang="en-US" dirty="0"/>
              <a:t>Example: </a:t>
            </a:r>
            <a:r>
              <a:rPr lang="en-US" dirty="0" smtClean="0"/>
              <a:t>LDO/CWO AUG SMITH</a:t>
            </a:r>
            <a:r>
              <a:rPr lang="en-US" dirty="0"/>
              <a:t>, JOHN 1234567890 </a:t>
            </a:r>
            <a:endParaRPr lang="en-US" dirty="0" smtClean="0"/>
          </a:p>
          <a:p>
            <a:pPr lvl="1"/>
            <a:r>
              <a:rPr lang="en-US" sz="1400" dirty="0" smtClean="0"/>
              <a:t>Upload </a:t>
            </a:r>
            <a:r>
              <a:rPr lang="en-US" sz="1400" dirty="0"/>
              <a:t>the following documents to </a:t>
            </a:r>
            <a:r>
              <a:rPr lang="en-US" sz="1400" dirty="0" err="1"/>
              <a:t>SalesForce</a:t>
            </a:r>
            <a:endParaRPr lang="en-US" sz="1400" dirty="0"/>
          </a:p>
          <a:p>
            <a:pPr lvl="2"/>
            <a:r>
              <a:rPr lang="en-US" sz="1400" dirty="0"/>
              <a:t>NPPSC Separations Questionnaire (NPPSC 1900/1) –</a:t>
            </a:r>
            <a:r>
              <a:rPr lang="en-US" sz="1400" dirty="0" smtClean="0"/>
              <a:t>medical/dental </a:t>
            </a:r>
            <a:r>
              <a:rPr lang="en-US" sz="1400" dirty="0"/>
              <a:t>section can be left blank</a:t>
            </a:r>
          </a:p>
          <a:p>
            <a:pPr lvl="2"/>
            <a:r>
              <a:rPr lang="en-US" sz="1400" dirty="0"/>
              <a:t>DD </a:t>
            </a:r>
            <a:r>
              <a:rPr lang="en-US" sz="1400" dirty="0" smtClean="0"/>
              <a:t>Form </a:t>
            </a:r>
            <a:r>
              <a:rPr lang="en-US" sz="1400" dirty="0"/>
              <a:t>4 (enlistment contract from BOL)</a:t>
            </a:r>
          </a:p>
          <a:p>
            <a:pPr lvl="2"/>
            <a:r>
              <a:rPr lang="en-US" sz="1400" dirty="0"/>
              <a:t>Orders</a:t>
            </a:r>
          </a:p>
          <a:p>
            <a:pPr lvl="2"/>
            <a:r>
              <a:rPr lang="en-US" sz="1400" dirty="0" smtClean="0"/>
              <a:t>VMET and JST</a:t>
            </a:r>
            <a:endParaRPr lang="en-US" sz="1400" dirty="0"/>
          </a:p>
          <a:p>
            <a:pPr lvl="2"/>
            <a:r>
              <a:rPr lang="en-US" sz="1400" dirty="0" smtClean="0"/>
              <a:t>Awards Page </a:t>
            </a:r>
            <a:r>
              <a:rPr lang="en-US" sz="1400" dirty="0"/>
              <a:t>13 (if missing any awards/ribbons) (provide copy of </a:t>
            </a:r>
            <a:r>
              <a:rPr lang="en-US" sz="1400" dirty="0" smtClean="0"/>
              <a:t>certs for individual awards)</a:t>
            </a:r>
            <a:endParaRPr lang="en-US" sz="1400" dirty="0"/>
          </a:p>
          <a:p>
            <a:pPr lvl="2"/>
            <a:r>
              <a:rPr lang="en-US" sz="1400" dirty="0"/>
              <a:t>Prior DD 214s </a:t>
            </a:r>
            <a:r>
              <a:rPr lang="en-US" sz="1400" dirty="0" smtClean="0"/>
              <a:t>(if </a:t>
            </a:r>
            <a:r>
              <a:rPr lang="en-US" sz="1400" dirty="0"/>
              <a:t>prior </a:t>
            </a:r>
            <a:r>
              <a:rPr lang="en-US" sz="1400" dirty="0" smtClean="0"/>
              <a:t>service is applicable)</a:t>
            </a:r>
          </a:p>
          <a:p>
            <a:pPr lvl="2"/>
            <a:r>
              <a:rPr lang="en-US" sz="1400" dirty="0" smtClean="0"/>
              <a:t>*Please annotate if member has foreign/overseas service within the Salesforce case.*</a:t>
            </a:r>
            <a:endParaRPr lang="en-US" sz="1400" dirty="0"/>
          </a:p>
          <a:p>
            <a:pPr lvl="1"/>
            <a:r>
              <a:rPr lang="en-US" sz="1400" dirty="0" smtClean="0"/>
              <a:t>	If </a:t>
            </a:r>
            <a:r>
              <a:rPr lang="en-US" sz="1400" dirty="0"/>
              <a:t>case is not assigned within 3 business days of submission, please email us at </a:t>
            </a:r>
            <a:endParaRPr lang="en-US" sz="14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M-GRLK-TSCEOPP@navy.mil </a:t>
            </a:r>
            <a:r>
              <a:rPr lang="en-US" sz="1400" dirty="0"/>
              <a:t>with the </a:t>
            </a:r>
            <a:r>
              <a:rPr lang="en-US" sz="1400" dirty="0" err="1"/>
              <a:t>SalesForce</a:t>
            </a:r>
            <a:r>
              <a:rPr lang="en-US" sz="1400" dirty="0"/>
              <a:t> case </a:t>
            </a:r>
            <a:r>
              <a:rPr lang="en-US" sz="1400" dirty="0" smtClean="0"/>
              <a:t>#.</a:t>
            </a:r>
          </a:p>
          <a:p>
            <a:pPr lvl="1"/>
            <a:r>
              <a:rPr lang="en-US" sz="1400" dirty="0" smtClean="0"/>
              <a:t>Ensure </a:t>
            </a:r>
            <a:r>
              <a:rPr lang="en-US" sz="1400" dirty="0"/>
              <a:t>member’s email is updated in NSIPS and </a:t>
            </a:r>
            <a:r>
              <a:rPr lang="en-US" sz="1400" dirty="0" smtClean="0"/>
              <a:t>BOL.</a:t>
            </a:r>
            <a:endParaRPr lang="en-US" sz="14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68504" y="1357775"/>
            <a:ext cx="33069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u="sng" dirty="0" smtClean="0"/>
              <a:t>SALESFORCE CASE INFORMATION</a:t>
            </a:r>
          </a:p>
          <a:p>
            <a:r>
              <a:rPr lang="en-US" sz="1050" dirty="0" smtClean="0"/>
              <a:t>Request Type: Officer </a:t>
            </a:r>
            <a:r>
              <a:rPr lang="en-US" sz="1050" dirty="0" err="1" smtClean="0"/>
              <a:t>StrengthGains</a:t>
            </a:r>
            <a:endParaRPr lang="en-US" sz="1050" dirty="0" smtClean="0"/>
          </a:p>
          <a:p>
            <a:r>
              <a:rPr lang="en-US" sz="1050" dirty="0"/>
              <a:t>Problem Code: </a:t>
            </a:r>
            <a:r>
              <a:rPr lang="en-US" sz="1050" dirty="0" smtClean="0"/>
              <a:t>Enlisted to Officer Commissioning</a:t>
            </a:r>
            <a:endParaRPr lang="en-US" sz="1050" dirty="0"/>
          </a:p>
          <a:p>
            <a:r>
              <a:rPr lang="en-US" sz="1050" dirty="0" smtClean="0"/>
              <a:t>Routed To: TSC GREAT LAKES</a:t>
            </a:r>
          </a:p>
          <a:p>
            <a:r>
              <a:rPr lang="en-US" sz="1050" dirty="0"/>
              <a:t>Effective Date: </a:t>
            </a:r>
            <a:r>
              <a:rPr lang="en-US" sz="1050" dirty="0" smtClean="0"/>
              <a:t>*Commissioning </a:t>
            </a:r>
            <a:r>
              <a:rPr lang="en-US" sz="1050" dirty="0"/>
              <a:t>date (1</a:t>
            </a:r>
            <a:r>
              <a:rPr lang="en-US" sz="1050" baseline="30000" dirty="0"/>
              <a:t>st</a:t>
            </a:r>
            <a:r>
              <a:rPr lang="en-US" sz="1050" dirty="0"/>
              <a:t> of month</a:t>
            </a:r>
            <a:r>
              <a:rPr lang="en-US" sz="1050" dirty="0" smtClean="0"/>
              <a:t>)*</a:t>
            </a:r>
          </a:p>
          <a:p>
            <a:r>
              <a:rPr lang="en-US" sz="1050" dirty="0" smtClean="0"/>
              <a:t>(Ensure case is in Submitted status </a:t>
            </a:r>
            <a:r>
              <a:rPr lang="en-US" sz="1050" b="1" u="sng" dirty="0" smtClean="0"/>
              <a:t>not </a:t>
            </a:r>
            <a:r>
              <a:rPr lang="en-US" sz="1050" dirty="0" smtClean="0"/>
              <a:t>Initiated as cases will not be worked until correctly submitted)</a:t>
            </a:r>
          </a:p>
        </p:txBody>
      </p:sp>
    </p:spTree>
    <p:extLst>
      <p:ext uri="{BB962C8B-B14F-4D97-AF65-F5344CB8AC3E}">
        <p14:creationId xmlns:p14="http://schemas.microsoft.com/office/powerpoint/2010/main" val="298263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/>
              <a:t>LDO/CWO COMMISSIONING INFO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295399"/>
            <a:ext cx="11622153" cy="5390323"/>
          </a:xfrm>
        </p:spPr>
        <p:txBody>
          <a:bodyPr/>
          <a:lstStyle/>
          <a:p>
            <a:pPr lvl="1"/>
            <a:r>
              <a:rPr lang="en-US" dirty="0" smtClean="0"/>
              <a:t>TSC </a:t>
            </a:r>
            <a:r>
              <a:rPr lang="en-US" dirty="0"/>
              <a:t>Great Lakes will upload the Oath of Office, Agreement to Remain on Active </a:t>
            </a:r>
            <a:r>
              <a:rPr lang="en-US" dirty="0" smtClean="0"/>
              <a:t>Duty (both dated for commissioning date), </a:t>
            </a:r>
            <a:r>
              <a:rPr lang="en-US" dirty="0"/>
              <a:t>and instructions to the Salesforce case </a:t>
            </a:r>
            <a:r>
              <a:rPr lang="en-US" dirty="0" smtClean="0"/>
              <a:t>once the Oath has been received </a:t>
            </a:r>
            <a:r>
              <a:rPr lang="en-US" dirty="0"/>
              <a:t>from </a:t>
            </a:r>
            <a:r>
              <a:rPr lang="en-US" dirty="0" smtClean="0"/>
              <a:t>PERS-806</a:t>
            </a:r>
            <a:r>
              <a:rPr lang="en-US" dirty="0"/>
              <a:t>,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ONLY</a:t>
            </a:r>
            <a:r>
              <a:rPr lang="en-US" b="1" dirty="0" smtClean="0"/>
              <a:t> </a:t>
            </a:r>
            <a:r>
              <a:rPr lang="en-US" b="1" dirty="0"/>
              <a:t>if a </a:t>
            </a:r>
            <a:r>
              <a:rPr lang="en-US" b="1" dirty="0" smtClean="0"/>
              <a:t>case </a:t>
            </a:r>
            <a:r>
              <a:rPr lang="en-US" b="1" dirty="0"/>
              <a:t>has been made in Salesforce </a:t>
            </a:r>
            <a:r>
              <a:rPr lang="en-US" b="1" dirty="0" smtClean="0"/>
              <a:t>by the CPPA.</a:t>
            </a:r>
          </a:p>
          <a:p>
            <a:pPr lvl="1"/>
            <a:r>
              <a:rPr lang="en-US" dirty="0" smtClean="0"/>
              <a:t>***</a:t>
            </a:r>
            <a:r>
              <a:rPr lang="en-US" b="1" dirty="0" smtClean="0"/>
              <a:t>If the Oath of Office is received earlier than the indicated timeline, it will be uploaded into </a:t>
            </a:r>
            <a:r>
              <a:rPr lang="en-US" b="1" dirty="0" err="1" smtClean="0"/>
              <a:t>SalesForce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ONLY</a:t>
            </a:r>
            <a:r>
              <a:rPr lang="en-US" b="1" dirty="0" smtClean="0"/>
              <a:t> if a transaction has been made in Salesforce by CPPA.***</a:t>
            </a:r>
          </a:p>
          <a:p>
            <a:pPr lvl="1"/>
            <a:r>
              <a:rPr lang="en-US" b="1" dirty="0" smtClean="0"/>
              <a:t>Once the Oath of Office is uploaded, the Salesforce case will then be closed. </a:t>
            </a:r>
          </a:p>
          <a:p>
            <a:pPr lvl="1"/>
            <a:r>
              <a:rPr lang="en-US" b="1" dirty="0" smtClean="0"/>
              <a:t>Once the Oath of Office and Agreement to Remain Active Duty is signed and dated, please open another Salesforce case to send the documents to TSC Great Lakes.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***If the DD214 is not signed prior to commissioning date, it can affect the conversion to LDO/CWO***</a:t>
            </a:r>
          </a:p>
          <a:p>
            <a:pPr lvl="1"/>
            <a:r>
              <a:rPr lang="en-US" dirty="0"/>
              <a:t>Verify social security number and prospective rank are correct on all </a:t>
            </a:r>
            <a:r>
              <a:rPr lang="en-US" dirty="0" smtClean="0"/>
              <a:t>documents.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Electronic DD 214 will be drafted </a:t>
            </a:r>
            <a:r>
              <a:rPr lang="en-US" dirty="0"/>
              <a:t>and </a:t>
            </a:r>
            <a:r>
              <a:rPr lang="en-US" dirty="0" smtClean="0"/>
              <a:t>routed via </a:t>
            </a:r>
            <a:r>
              <a:rPr lang="en-US" dirty="0"/>
              <a:t>NSIPS for member to mark </a:t>
            </a:r>
            <a:r>
              <a:rPr lang="en-US" dirty="0" smtClean="0"/>
              <a:t>accurate for transmission to BOL </a:t>
            </a:r>
            <a:r>
              <a:rPr lang="en-US" dirty="0"/>
              <a:t>or </a:t>
            </a:r>
            <a:r>
              <a:rPr lang="en-US" dirty="0" smtClean="0"/>
              <a:t>inaccurate </a:t>
            </a:r>
            <a:r>
              <a:rPr lang="en-US" dirty="0"/>
              <a:t>for </a:t>
            </a:r>
            <a:r>
              <a:rPr lang="en-US" dirty="0" smtClean="0"/>
              <a:t>corrections. In order to expedite the DD 214, ensure all awards/ribbons are updated and verified properly in NSIPS prior to beginning this process.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marked inaccurate, include statement under discrepancy tab and upload supporting </a:t>
            </a:r>
            <a:r>
              <a:rPr lang="en-US" dirty="0" smtClean="0"/>
              <a:t>documents, </a:t>
            </a:r>
            <a:r>
              <a:rPr lang="en-US" dirty="0"/>
              <a:t>if applicable</a:t>
            </a:r>
            <a:r>
              <a:rPr lang="en-US" dirty="0" smtClean="0"/>
              <a:t>.  Afterwards, route DD 214 back to separation clerk (Melody Velarde and Jack Hickey) marked as “Corrections Required”. 	</a:t>
            </a:r>
          </a:p>
          <a:p>
            <a:pPr lvl="1"/>
            <a:r>
              <a:rPr lang="en-US" dirty="0" smtClean="0"/>
              <a:t>If DD 214 is accurate, mark it as such and then route to the separation supervisor (PS1 Jay Pike).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96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/>
              <a:t>LDO/CWO COMMISSIONING INFO</a:t>
            </a:r>
            <a:br>
              <a:rPr lang="en-US" sz="3400" dirty="0" smtClean="0"/>
            </a:b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5207000"/>
          </a:xfrm>
        </p:spPr>
        <p:txBody>
          <a:bodyPr/>
          <a:lstStyle/>
          <a:p>
            <a:pPr lvl="1"/>
            <a:r>
              <a:rPr lang="en-US" dirty="0" smtClean="0"/>
              <a:t>Once DD </a:t>
            </a:r>
            <a:r>
              <a:rPr lang="en-US" dirty="0"/>
              <a:t>214 </a:t>
            </a:r>
            <a:r>
              <a:rPr lang="en-US" dirty="0" smtClean="0"/>
              <a:t>has been </a:t>
            </a:r>
            <a:r>
              <a:rPr lang="en-US" dirty="0"/>
              <a:t>marked </a:t>
            </a:r>
            <a:r>
              <a:rPr lang="en-US" dirty="0" smtClean="0"/>
              <a:t>accurate, and submitted to the separation supervisor they will transmit it to  </a:t>
            </a:r>
            <a:r>
              <a:rPr lang="en-US" dirty="0"/>
              <a:t>BOL for </a:t>
            </a:r>
            <a:r>
              <a:rPr lang="en-US" dirty="0" smtClean="0"/>
              <a:t>member </a:t>
            </a:r>
            <a:r>
              <a:rPr lang="en-US" dirty="0"/>
              <a:t>digital signature.  Once digitally </a:t>
            </a:r>
            <a:r>
              <a:rPr lang="en-US" dirty="0" smtClean="0"/>
              <a:t>signed and approved in BOL one </a:t>
            </a:r>
            <a:r>
              <a:rPr lang="en-US" dirty="0"/>
              <a:t>of the supervisors will sign and transmit it to </a:t>
            </a:r>
            <a:r>
              <a:rPr lang="en-US" dirty="0" smtClean="0"/>
              <a:t>the member’s OMPF.  </a:t>
            </a:r>
          </a:p>
          <a:p>
            <a:pPr lvl="1"/>
            <a:r>
              <a:rPr lang="en-US" dirty="0" smtClean="0"/>
              <a:t>**NOTE** If the member is unable to digitally sign the DD 214, allow 3-5 business days for the document to return to NSIPS.  We will then mark the DD 214 as “SIGNATURE UNATTAINABLE” and we will continue the routing process in the member’s stead. </a:t>
            </a:r>
            <a:r>
              <a:rPr lang="en-US" b="1" dirty="0" smtClean="0">
                <a:solidFill>
                  <a:srgbClr val="FF0000"/>
                </a:solidFill>
              </a:rPr>
              <a:t>Do not email us digital copies of the DD 214 as we cannot accept them outside of BOL. </a:t>
            </a:r>
          </a:p>
          <a:p>
            <a:pPr lvl="1"/>
            <a:r>
              <a:rPr lang="en-US" dirty="0" smtClean="0"/>
              <a:t>Please upload no later than a week in advance, the signed Oath and Agreement to Remain on Active Duty ensuring they are dated for the commissioning date (1</a:t>
            </a:r>
            <a:r>
              <a:rPr lang="en-US" baseline="30000" dirty="0" smtClean="0"/>
              <a:t>st</a:t>
            </a:r>
            <a:r>
              <a:rPr lang="en-US" dirty="0" smtClean="0"/>
              <a:t> of the month). </a:t>
            </a:r>
          </a:p>
          <a:p>
            <a:pPr lvl="1"/>
            <a:r>
              <a:rPr lang="en-US" dirty="0" smtClean="0"/>
              <a:t>**NOTE** The pre-signed oath allows us to create tickets to DFAS to close any special pays or SRBs, as well as update member’s annual clothing allowance transactions. Without the pre-signed oath, we cannot do these transactions in a timely fashion and </a:t>
            </a:r>
            <a:r>
              <a:rPr lang="en-US" b="1" dirty="0" smtClean="0"/>
              <a:t>will</a:t>
            </a:r>
            <a:r>
              <a:rPr lang="en-US" dirty="0" smtClean="0"/>
              <a:t> result in the member’s conversion being delayed.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5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400" dirty="0" smtClean="0"/>
              <a:t>ADDITIONAL INFORMATION</a:t>
            </a:r>
            <a:br>
              <a:rPr lang="en-US" sz="3400" dirty="0" smtClean="0"/>
            </a:b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5207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TSC Great Lakes recommends the member not to detach </a:t>
            </a:r>
            <a:r>
              <a:rPr lang="en-US" dirty="0"/>
              <a:t>within the first week of commissioning to allow the conversion process to post </a:t>
            </a:r>
            <a:r>
              <a:rPr lang="en-US" dirty="0" smtClean="0"/>
              <a:t>to their pay account. </a:t>
            </a:r>
            <a:r>
              <a:rPr lang="en-US" dirty="0"/>
              <a:t>Conversion cannot be done while member is in </a:t>
            </a:r>
            <a:r>
              <a:rPr lang="en-US" dirty="0" smtClean="0"/>
              <a:t>a transit </a:t>
            </a:r>
            <a:r>
              <a:rPr lang="en-US" dirty="0"/>
              <a:t>status</a:t>
            </a:r>
            <a:r>
              <a:rPr lang="en-US" dirty="0" smtClean="0"/>
              <a:t>. </a:t>
            </a:r>
            <a:r>
              <a:rPr lang="en-US" dirty="0"/>
              <a:t>Once the conversion is posted to NSIPS and MMPA, the activity loss </a:t>
            </a:r>
            <a:r>
              <a:rPr lang="en-US" dirty="0" smtClean="0"/>
              <a:t>and/or leave (SB03) is </a:t>
            </a:r>
            <a:r>
              <a:rPr lang="en-US" dirty="0"/>
              <a:t>safe to be released by </a:t>
            </a:r>
            <a:r>
              <a:rPr lang="en-US" dirty="0" smtClean="0"/>
              <a:t>your TSC. In the event, member has a class immediately after conversion, request your servicing TSC hold off on releasing the loss (SH03) until conversion is posted to NSIPS and MMPA (usually within 1-2 business days from the commissioning dates).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can be reached at M-GRLK-TSCEOPP@navy.mil or </a:t>
            </a:r>
            <a:r>
              <a:rPr lang="en-US" dirty="0" smtClean="0"/>
              <a:t>847-688-2767 extensions: </a:t>
            </a:r>
          </a:p>
          <a:p>
            <a:pPr marL="0" indent="0">
              <a:buNone/>
            </a:pPr>
            <a:r>
              <a:rPr lang="en-US" dirty="0" smtClean="0"/>
              <a:t>Kimberly </a:t>
            </a:r>
            <a:r>
              <a:rPr lang="en-US" dirty="0"/>
              <a:t>Hulen – </a:t>
            </a:r>
            <a:r>
              <a:rPr lang="en-US" dirty="0" smtClean="0"/>
              <a:t>LDO/CWO Lead x226 </a:t>
            </a:r>
          </a:p>
          <a:p>
            <a:pPr marL="0" indent="0">
              <a:buNone/>
            </a:pPr>
            <a:r>
              <a:rPr lang="en-US" dirty="0" smtClean="0"/>
              <a:t>PS1(SW/IW/EXW</a:t>
            </a:r>
            <a:r>
              <a:rPr lang="en-US" dirty="0"/>
              <a:t>) Jay Pike </a:t>
            </a:r>
            <a:r>
              <a:rPr lang="en-US" dirty="0" smtClean="0"/>
              <a:t>x139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651484"/>
      </p:ext>
    </p:extLst>
  </p:cSld>
  <p:clrMapOvr>
    <a:masterClrMapping/>
  </p:clrMapOvr>
</p:sld>
</file>

<file path=ppt/theme/theme1.xml><?xml version="1.0" encoding="utf-8"?>
<a:theme xmlns:a="http://schemas.openxmlformats.org/drawingml/2006/main" name="CNO_Brief_Template_v5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1033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CNO_Brief_Template_v5</vt:lpstr>
      <vt:lpstr>TRANSACTIONS SERVICE CENTER GREAT LAKES</vt:lpstr>
      <vt:lpstr>OUR MISSION</vt:lpstr>
      <vt:lpstr>Transaction Service Center (TSC) Great Lakes</vt:lpstr>
      <vt:lpstr>   LDO/CWO COMMISSIONING SALESFORCE                                                                                           </vt:lpstr>
      <vt:lpstr> LDO/CWO COMMISSIONING INFO </vt:lpstr>
      <vt:lpstr> LDO/CWO COMMISSIONING INFO </vt:lpstr>
      <vt:lpstr>  ADDITIONAL INFORMATION 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TRANSACTIONS SERVICE CENTER GREAT LAKES</dc:title>
  <dc:creator>Chan, Fung  (Tony) CPO USN NAVPAYPERSSUPPCTR TN (USA)</dc:creator>
  <cp:lastModifiedBy>Kimberly Hulen</cp:lastModifiedBy>
  <cp:revision>70</cp:revision>
  <cp:lastPrinted>2022-05-03T16:00:01Z</cp:lastPrinted>
  <dcterms:created xsi:type="dcterms:W3CDTF">2022-04-25T16:15:40Z</dcterms:created>
  <dcterms:modified xsi:type="dcterms:W3CDTF">2023-12-19T15:56:55Z</dcterms:modified>
</cp:coreProperties>
</file>